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Bold Italics" charset="1" panose="00000800000000000000"/>
      <p:regular r:id="rId22"/>
    </p:embeddedFont>
    <p:embeddedFont>
      <p:font typeface="Montserrat Bold" charset="1" panose="000008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Telegraf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.pn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1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802691" y="3820784"/>
            <a:ext cx="10946691" cy="7293233"/>
          </a:xfrm>
          <a:custGeom>
            <a:avLst/>
            <a:gdLst/>
            <a:ahLst/>
            <a:cxnLst/>
            <a:rect r="r" b="b" t="t" l="l"/>
            <a:pathLst>
              <a:path h="7293233" w="10946691">
                <a:moveTo>
                  <a:pt x="0" y="0"/>
                </a:moveTo>
                <a:lnTo>
                  <a:pt x="10946691" y="0"/>
                </a:lnTo>
                <a:lnTo>
                  <a:pt x="10946691" y="7293232"/>
                </a:lnTo>
                <a:lnTo>
                  <a:pt x="0" y="729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4256" y="827016"/>
            <a:ext cx="8749744" cy="10287000"/>
            <a:chOff x="0" y="0"/>
            <a:chExt cx="4471348" cy="52569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71348" cy="5256926"/>
            </a:xfrm>
            <a:custGeom>
              <a:avLst/>
              <a:gdLst/>
              <a:ahLst/>
              <a:cxnLst/>
              <a:rect r="r" b="b" t="t" l="l"/>
              <a:pathLst>
                <a:path h="5256926" w="4471348">
                  <a:moveTo>
                    <a:pt x="0" y="0"/>
                  </a:moveTo>
                  <a:lnTo>
                    <a:pt x="4471348" y="0"/>
                  </a:lnTo>
                  <a:lnTo>
                    <a:pt x="4471348" y="5256926"/>
                  </a:lnTo>
                  <a:lnTo>
                    <a:pt x="0" y="5256926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15103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471348" cy="532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285322" y="2287293"/>
            <a:ext cx="9821791" cy="1420067"/>
          </a:xfrm>
          <a:custGeom>
            <a:avLst/>
            <a:gdLst/>
            <a:ahLst/>
            <a:cxnLst/>
            <a:rect r="r" b="b" t="t" l="l"/>
            <a:pathLst>
              <a:path h="1420067" w="9821791">
                <a:moveTo>
                  <a:pt x="0" y="0"/>
                </a:moveTo>
                <a:lnTo>
                  <a:pt x="9821790" y="0"/>
                </a:lnTo>
                <a:lnTo>
                  <a:pt x="9821790" y="1420067"/>
                </a:lnTo>
                <a:lnTo>
                  <a:pt x="0" y="1420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761012" y="2851659"/>
            <a:ext cx="8863332" cy="855701"/>
          </a:xfrm>
          <a:custGeom>
            <a:avLst/>
            <a:gdLst/>
            <a:ahLst/>
            <a:cxnLst/>
            <a:rect r="r" b="b" t="t" l="l"/>
            <a:pathLst>
              <a:path h="855701" w="8863332">
                <a:moveTo>
                  <a:pt x="0" y="0"/>
                </a:moveTo>
                <a:lnTo>
                  <a:pt x="8863333" y="0"/>
                </a:lnTo>
                <a:lnTo>
                  <a:pt x="8863333" y="855701"/>
                </a:lnTo>
                <a:lnTo>
                  <a:pt x="0" y="85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759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6643" y="5183939"/>
            <a:ext cx="4396612" cy="4396612"/>
          </a:xfrm>
          <a:custGeom>
            <a:avLst/>
            <a:gdLst/>
            <a:ahLst/>
            <a:cxnLst/>
            <a:rect r="r" b="b" t="t" l="l"/>
            <a:pathLst>
              <a:path h="4396612" w="4396612">
                <a:moveTo>
                  <a:pt x="0" y="0"/>
                </a:moveTo>
                <a:lnTo>
                  <a:pt x="4396612" y="0"/>
                </a:lnTo>
                <a:lnTo>
                  <a:pt x="4396612" y="4396612"/>
                </a:lnTo>
                <a:lnTo>
                  <a:pt x="0" y="4396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75446" y="2851659"/>
            <a:ext cx="8863332" cy="855701"/>
          </a:xfrm>
          <a:custGeom>
            <a:avLst/>
            <a:gdLst/>
            <a:ahLst/>
            <a:cxnLst/>
            <a:rect r="r" b="b" t="t" l="l"/>
            <a:pathLst>
              <a:path h="855701" w="8863332">
                <a:moveTo>
                  <a:pt x="0" y="0"/>
                </a:moveTo>
                <a:lnTo>
                  <a:pt x="8863332" y="0"/>
                </a:lnTo>
                <a:lnTo>
                  <a:pt x="8863332" y="855701"/>
                </a:lnTo>
                <a:lnTo>
                  <a:pt x="0" y="85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75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51858" y="3930397"/>
            <a:ext cx="5882418" cy="2021582"/>
          </a:xfrm>
          <a:custGeom>
            <a:avLst/>
            <a:gdLst/>
            <a:ahLst/>
            <a:cxnLst/>
            <a:rect r="r" b="b" t="t" l="l"/>
            <a:pathLst>
              <a:path h="2021582" w="5882418">
                <a:moveTo>
                  <a:pt x="0" y="0"/>
                </a:moveTo>
                <a:lnTo>
                  <a:pt x="5882418" y="0"/>
                </a:lnTo>
                <a:lnTo>
                  <a:pt x="5882418" y="2021581"/>
                </a:lnTo>
                <a:lnTo>
                  <a:pt x="0" y="2021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087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8174" y="226092"/>
            <a:ext cx="17789826" cy="248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0"/>
              </a:lnSpc>
              <a:spcBef>
                <a:spcPct val="0"/>
              </a:spcBef>
            </a:pPr>
            <a:r>
              <a:rPr lang="en-US" b="true" sz="475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Computer Vision Methods for Fractographic Defect Detection in</a:t>
            </a:r>
          </a:p>
          <a:p>
            <a:pPr algn="ctr">
              <a:lnSpc>
                <a:spcPts val="6650"/>
              </a:lnSpc>
              <a:spcBef>
                <a:spcPct val="0"/>
              </a:spcBef>
            </a:pPr>
            <a:r>
              <a:rPr lang="en-US" b="true" sz="475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Titanium and Aluminum Alloys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855392"/>
            <a:ext cx="9390276" cy="272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4"/>
              </a:lnSpc>
            </a:pPr>
            <a:r>
              <a:rPr lang="en-US" b="true" sz="521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</a:t>
            </a:r>
          </a:p>
          <a:p>
            <a:pPr algn="l" marL="1124901" indent="-562451" lvl="1">
              <a:lnSpc>
                <a:spcPts val="7294"/>
              </a:lnSpc>
              <a:buFont typeface="Arial"/>
              <a:buChar char="•"/>
            </a:pPr>
            <a:r>
              <a:rPr lang="en-US" b="true" sz="521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Wasim Shebalny</a:t>
            </a:r>
          </a:p>
          <a:p>
            <a:pPr algn="l" marL="1124901" indent="-562451" lvl="1">
              <a:lnSpc>
                <a:spcPts val="7294"/>
              </a:lnSpc>
              <a:buFont typeface="Arial"/>
              <a:buChar char="•"/>
            </a:pPr>
            <a:r>
              <a:rPr lang="en-US" b="true" sz="521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Shifaa Khatib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844" y="48784"/>
            <a:ext cx="14433630" cy="72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50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Multi-Phase Contour Extraction: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399003" y="475567"/>
            <a:ext cx="9982391" cy="834681"/>
          </a:xfrm>
          <a:custGeom>
            <a:avLst/>
            <a:gdLst/>
            <a:ahLst/>
            <a:cxnLst/>
            <a:rect r="r" b="b" t="t" l="l"/>
            <a:pathLst>
              <a:path h="834681" w="9982391">
                <a:moveTo>
                  <a:pt x="0" y="0"/>
                </a:moveTo>
                <a:lnTo>
                  <a:pt x="9982391" y="0"/>
                </a:lnTo>
                <a:lnTo>
                  <a:pt x="9982391" y="834681"/>
                </a:lnTo>
                <a:lnTo>
                  <a:pt x="0" y="8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57" r="0" b="-3645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85270" y="1617095"/>
            <a:ext cx="16974030" cy="669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4"/>
              </a:lnSpc>
            </a:pPr>
            <a:r>
              <a:rPr lang="en-US" sz="34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Separate and analyze five crack-growth phases based </a:t>
            </a: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heatmap colors:</a:t>
            </a:r>
          </a:p>
          <a:p>
            <a:pPr algn="l" marL="745480" indent="-372740" lvl="1">
              <a:lnSpc>
                <a:spcPts val="4834"/>
              </a:lnSpc>
              <a:buAutoNum type="arabicPeriod" startAt="1"/>
            </a:pP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Dark Red → Crack initiation</a:t>
            </a:r>
          </a:p>
          <a:p>
            <a:pPr algn="l" marL="745480" indent="-372740" lvl="1">
              <a:lnSpc>
                <a:spcPts val="4834"/>
              </a:lnSpc>
              <a:buAutoNum type="arabicPeriod" startAt="1"/>
            </a:pP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 → Early propagation</a:t>
            </a:r>
          </a:p>
          <a:p>
            <a:pPr algn="l" marL="745480" indent="-372740" lvl="1">
              <a:lnSpc>
                <a:spcPts val="4834"/>
              </a:lnSpc>
              <a:buAutoNum type="arabicPeriod" startAt="1"/>
            </a:pP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Yellow → Intermediate fatigue growth</a:t>
            </a:r>
          </a:p>
          <a:p>
            <a:pPr algn="l" marL="745480" indent="-372740" lvl="1">
              <a:lnSpc>
                <a:spcPts val="4834"/>
              </a:lnSpc>
              <a:buAutoNum type="arabicPeriod" startAt="1"/>
            </a:pP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Cyan → Advanced propagation</a:t>
            </a:r>
          </a:p>
          <a:p>
            <a:pPr algn="l" marL="745480" indent="-372740" lvl="1">
              <a:lnSpc>
                <a:spcPts val="4834"/>
              </a:lnSpc>
              <a:buAutoNum type="arabicPeriod" startAt="1"/>
            </a:pP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Blue → Final failure</a:t>
            </a:r>
          </a:p>
          <a:p>
            <a:pPr algn="l" marL="745480" indent="-372740" lvl="1">
              <a:lnSpc>
                <a:spcPts val="4834"/>
              </a:lnSpc>
              <a:buFont typeface="Arial"/>
              <a:buChar char="•"/>
            </a:pP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Fit</a:t>
            </a:r>
            <a:r>
              <a:rPr lang="en-US" sz="3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contours with convex hulls, splines, or ellipses depending on phase complexity.</a:t>
            </a:r>
          </a:p>
          <a:p>
            <a:pPr algn="l">
              <a:lnSpc>
                <a:spcPts val="4554"/>
              </a:lnSpc>
            </a:pPr>
            <a:r>
              <a:rPr lang="en-US" sz="3252" b="true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“</a:t>
            </a:r>
            <a:r>
              <a:rPr lang="en-US" sz="3252" b="true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This step captures the entire fracture history from initiation to failure.”</a:t>
            </a:r>
          </a:p>
          <a:p>
            <a:pPr algn="l">
              <a:lnSpc>
                <a:spcPts val="4988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-343251" y="8081413"/>
            <a:ext cx="19699415" cy="2353774"/>
            <a:chOff x="0" y="0"/>
            <a:chExt cx="10066916" cy="1202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66917" cy="1202840"/>
            </a:xfrm>
            <a:custGeom>
              <a:avLst/>
              <a:gdLst/>
              <a:ahLst/>
              <a:cxnLst/>
              <a:rect r="r" b="b" t="t" l="l"/>
              <a:pathLst>
                <a:path h="1202840" w="10066917">
                  <a:moveTo>
                    <a:pt x="0" y="0"/>
                  </a:moveTo>
                  <a:lnTo>
                    <a:pt x="10066917" y="0"/>
                  </a:lnTo>
                  <a:lnTo>
                    <a:pt x="10066917" y="1202840"/>
                  </a:lnTo>
                  <a:lnTo>
                    <a:pt x="0" y="1202840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0066916" cy="1269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-343251" y="-6936413"/>
            <a:ext cx="28455574" cy="11947479"/>
            <a:chOff x="0" y="0"/>
            <a:chExt cx="14541543" cy="61054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41543" cy="6105475"/>
            </a:xfrm>
            <a:custGeom>
              <a:avLst/>
              <a:gdLst/>
              <a:ahLst/>
              <a:cxnLst/>
              <a:rect r="r" b="b" t="t" l="l"/>
              <a:pathLst>
                <a:path h="6105475" w="14541543">
                  <a:moveTo>
                    <a:pt x="0" y="0"/>
                  </a:moveTo>
                  <a:lnTo>
                    <a:pt x="14541543" y="0"/>
                  </a:lnTo>
                  <a:lnTo>
                    <a:pt x="14541543" y="6105475"/>
                  </a:lnTo>
                  <a:lnTo>
                    <a:pt x="0" y="6105475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4541543" cy="617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4310"/>
            <a:ext cx="18288000" cy="9898380"/>
          </a:xfrm>
          <a:custGeom>
            <a:avLst/>
            <a:gdLst/>
            <a:ahLst/>
            <a:cxnLst/>
            <a:rect r="r" b="b" t="t" l="l"/>
            <a:pathLst>
              <a:path h="9898380" w="18288000">
                <a:moveTo>
                  <a:pt x="0" y="0"/>
                </a:moveTo>
                <a:lnTo>
                  <a:pt x="18288000" y="0"/>
                </a:lnTo>
                <a:lnTo>
                  <a:pt x="18288000" y="9898380"/>
                </a:lnTo>
                <a:lnTo>
                  <a:pt x="0" y="989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44100"/>
          </a:xfrm>
          <a:custGeom>
            <a:avLst/>
            <a:gdLst/>
            <a:ahLst/>
            <a:cxnLst/>
            <a:rect r="r" b="b" t="t" l="l"/>
            <a:pathLst>
              <a:path h="9944100" w="18288000">
                <a:moveTo>
                  <a:pt x="0" y="0"/>
                </a:moveTo>
                <a:lnTo>
                  <a:pt x="18288000" y="0"/>
                </a:lnTo>
                <a:lnTo>
                  <a:pt x="18288000" y="9944100"/>
                </a:lnTo>
                <a:lnTo>
                  <a:pt x="0" y="994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844" y="48784"/>
            <a:ext cx="14433630" cy="72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50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Quantitative Analysis: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399003" y="475567"/>
            <a:ext cx="9982391" cy="834681"/>
          </a:xfrm>
          <a:custGeom>
            <a:avLst/>
            <a:gdLst/>
            <a:ahLst/>
            <a:cxnLst/>
            <a:rect r="r" b="b" t="t" l="l"/>
            <a:pathLst>
              <a:path h="834681" w="9982391">
                <a:moveTo>
                  <a:pt x="0" y="0"/>
                </a:moveTo>
                <a:lnTo>
                  <a:pt x="9982391" y="0"/>
                </a:lnTo>
                <a:lnTo>
                  <a:pt x="9982391" y="834681"/>
                </a:lnTo>
                <a:lnTo>
                  <a:pt x="0" y="8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57" r="0" b="-364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4490798"/>
            <a:ext cx="8917234" cy="5796202"/>
          </a:xfrm>
          <a:custGeom>
            <a:avLst/>
            <a:gdLst/>
            <a:ahLst/>
            <a:cxnLst/>
            <a:rect r="r" b="b" t="t" l="l"/>
            <a:pathLst>
              <a:path h="5796202" w="8917234">
                <a:moveTo>
                  <a:pt x="0" y="0"/>
                </a:moveTo>
                <a:lnTo>
                  <a:pt x="8917234" y="0"/>
                </a:lnTo>
                <a:lnTo>
                  <a:pt x="8917234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694261"/>
            <a:ext cx="8997458" cy="5574352"/>
          </a:xfrm>
          <a:custGeom>
            <a:avLst/>
            <a:gdLst/>
            <a:ahLst/>
            <a:cxnLst/>
            <a:rect r="r" b="b" t="t" l="l"/>
            <a:pathLst>
              <a:path h="5574352" w="8997458">
                <a:moveTo>
                  <a:pt x="0" y="0"/>
                </a:moveTo>
                <a:lnTo>
                  <a:pt x="8997458" y="0"/>
                </a:lnTo>
                <a:lnTo>
                  <a:pt x="8997458" y="5574352"/>
                </a:lnTo>
                <a:lnTo>
                  <a:pt x="0" y="5574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77" t="0" r="-2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42975"/>
            <a:ext cx="18141458" cy="395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6"/>
              </a:lnSpc>
            </a:pPr>
            <a:r>
              <a:rPr lang="en-US" sz="31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 </a:t>
            </a: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 visual crack data i</a:t>
            </a: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nto numerical measurements.</a:t>
            </a:r>
          </a:p>
          <a:p>
            <a:pPr algn="l" marL="688805" indent="-344402" lvl="1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alibrate using pixel-to-micrometer scaling:</a:t>
            </a:r>
          </a:p>
          <a:p>
            <a:pPr algn="l" marL="688805" indent="-344402" lvl="1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pix</a:t>
            </a: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≈ 1.34 μm.</a:t>
            </a:r>
          </a:p>
          <a:p>
            <a:pPr algn="l" marL="688805" indent="-344402" lvl="1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 crack area for each phase → output in pixels &amp; μm².</a:t>
            </a:r>
          </a:p>
          <a:p>
            <a:pPr algn="l" marL="688805" indent="-344402" lvl="1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Save results into structured CSV files with per-specimen</a:t>
            </a: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statistics.</a:t>
            </a:r>
          </a:p>
          <a:p>
            <a:pPr algn="l" marL="688805" indent="-344402" lvl="1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comparisons, reproducibility, and statistical modeling.</a:t>
            </a:r>
          </a:p>
          <a:p>
            <a:pPr algn="l">
              <a:lnSpc>
                <a:spcPts val="463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207116">
            <a:off x="6854107" y="4961057"/>
            <a:ext cx="15332333" cy="6612069"/>
          </a:xfrm>
          <a:custGeom>
            <a:avLst/>
            <a:gdLst/>
            <a:ahLst/>
            <a:cxnLst/>
            <a:rect r="r" b="b" t="t" l="l"/>
            <a:pathLst>
              <a:path h="6612069" w="15332333">
                <a:moveTo>
                  <a:pt x="0" y="6612068"/>
                </a:moveTo>
                <a:lnTo>
                  <a:pt x="15332332" y="6612068"/>
                </a:lnTo>
                <a:lnTo>
                  <a:pt x="15332332" y="0"/>
                </a:lnTo>
                <a:lnTo>
                  <a:pt x="0" y="0"/>
                </a:lnTo>
                <a:lnTo>
                  <a:pt x="0" y="66120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-120224"/>
            <a:ext cx="18288000" cy="6134891"/>
            <a:chOff x="0" y="0"/>
            <a:chExt cx="9345646" cy="3135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5647" cy="3135090"/>
            </a:xfrm>
            <a:custGeom>
              <a:avLst/>
              <a:gdLst/>
              <a:ahLst/>
              <a:cxnLst/>
              <a:rect r="r" b="b" t="t" l="l"/>
              <a:pathLst>
                <a:path h="3135090" w="9345647">
                  <a:moveTo>
                    <a:pt x="0" y="0"/>
                  </a:moveTo>
                  <a:lnTo>
                    <a:pt x="9345647" y="0"/>
                  </a:lnTo>
                  <a:lnTo>
                    <a:pt x="9345647" y="3135090"/>
                  </a:lnTo>
                  <a:lnTo>
                    <a:pt x="0" y="3135090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9345646" cy="3201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889788" y="0"/>
            <a:ext cx="1168048" cy="1168048"/>
          </a:xfrm>
          <a:custGeom>
            <a:avLst/>
            <a:gdLst/>
            <a:ahLst/>
            <a:cxnLst/>
            <a:rect r="r" b="b" t="t" l="l"/>
            <a:pathLst>
              <a:path h="1168048" w="1168048">
                <a:moveTo>
                  <a:pt x="1168048" y="1168048"/>
                </a:moveTo>
                <a:lnTo>
                  <a:pt x="0" y="1168048"/>
                </a:lnTo>
                <a:lnTo>
                  <a:pt x="0" y="0"/>
                </a:lnTo>
                <a:lnTo>
                  <a:pt x="1168048" y="0"/>
                </a:lnTo>
                <a:lnTo>
                  <a:pt x="1168048" y="116804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63022" y="8586852"/>
            <a:ext cx="242893" cy="278786"/>
          </a:xfrm>
          <a:custGeom>
            <a:avLst/>
            <a:gdLst/>
            <a:ahLst/>
            <a:cxnLst/>
            <a:rect r="r" b="b" t="t" l="l"/>
            <a:pathLst>
              <a:path h="278786" w="242893">
                <a:moveTo>
                  <a:pt x="0" y="0"/>
                </a:moveTo>
                <a:lnTo>
                  <a:pt x="242893" y="0"/>
                </a:lnTo>
                <a:lnTo>
                  <a:pt x="242893" y="278787"/>
                </a:lnTo>
                <a:lnTo>
                  <a:pt x="0" y="27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082" y="290056"/>
            <a:ext cx="7820472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32357" y="914035"/>
            <a:ext cx="6933198" cy="1002425"/>
          </a:xfrm>
          <a:custGeom>
            <a:avLst/>
            <a:gdLst/>
            <a:ahLst/>
            <a:cxnLst/>
            <a:rect r="r" b="b" t="t" l="l"/>
            <a:pathLst>
              <a:path h="1002425" w="6933198">
                <a:moveTo>
                  <a:pt x="0" y="0"/>
                </a:moveTo>
                <a:lnTo>
                  <a:pt x="6933198" y="0"/>
                </a:lnTo>
                <a:lnTo>
                  <a:pt x="6933198" y="1002425"/>
                </a:lnTo>
                <a:lnTo>
                  <a:pt x="0" y="1002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656586" y="5846250"/>
            <a:ext cx="7401250" cy="4440750"/>
          </a:xfrm>
          <a:custGeom>
            <a:avLst/>
            <a:gdLst/>
            <a:ahLst/>
            <a:cxnLst/>
            <a:rect r="r" b="b" t="t" l="l"/>
            <a:pathLst>
              <a:path h="4440750" w="7401250">
                <a:moveTo>
                  <a:pt x="0" y="0"/>
                </a:moveTo>
                <a:lnTo>
                  <a:pt x="7401250" y="0"/>
                </a:lnTo>
                <a:lnTo>
                  <a:pt x="7401250" y="4440750"/>
                </a:lnTo>
                <a:lnTo>
                  <a:pt x="0" y="4440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082" y="1954560"/>
            <a:ext cx="17029136" cy="441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sz="4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this project, we developed a fully</a:t>
            </a:r>
            <a:r>
              <a:rPr lang="en-US" sz="4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automated computer vision framework that analyzes SEM images of additively manufactured alloys. It detects, segments, and quantifies cracks across different growth phases using heatmap-based analysis. The pipeline generates both visual and numerical results, ensuring accuracy, consistency, and reproducibility.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207116">
            <a:off x="6854107" y="4961057"/>
            <a:ext cx="15332333" cy="6612069"/>
          </a:xfrm>
          <a:custGeom>
            <a:avLst/>
            <a:gdLst/>
            <a:ahLst/>
            <a:cxnLst/>
            <a:rect r="r" b="b" t="t" l="l"/>
            <a:pathLst>
              <a:path h="6612069" w="15332333">
                <a:moveTo>
                  <a:pt x="0" y="6612068"/>
                </a:moveTo>
                <a:lnTo>
                  <a:pt x="15332332" y="6612068"/>
                </a:lnTo>
                <a:lnTo>
                  <a:pt x="15332332" y="0"/>
                </a:lnTo>
                <a:lnTo>
                  <a:pt x="0" y="0"/>
                </a:lnTo>
                <a:lnTo>
                  <a:pt x="0" y="66120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-120224"/>
            <a:ext cx="18288000" cy="6134891"/>
            <a:chOff x="0" y="0"/>
            <a:chExt cx="9345646" cy="3135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5647" cy="3135090"/>
            </a:xfrm>
            <a:custGeom>
              <a:avLst/>
              <a:gdLst/>
              <a:ahLst/>
              <a:cxnLst/>
              <a:rect r="r" b="b" t="t" l="l"/>
              <a:pathLst>
                <a:path h="3135090" w="9345647">
                  <a:moveTo>
                    <a:pt x="0" y="0"/>
                  </a:moveTo>
                  <a:lnTo>
                    <a:pt x="9345647" y="0"/>
                  </a:lnTo>
                  <a:lnTo>
                    <a:pt x="9345647" y="3135090"/>
                  </a:lnTo>
                  <a:lnTo>
                    <a:pt x="0" y="3135090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9345646" cy="3201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889788" y="0"/>
            <a:ext cx="1168048" cy="1168048"/>
          </a:xfrm>
          <a:custGeom>
            <a:avLst/>
            <a:gdLst/>
            <a:ahLst/>
            <a:cxnLst/>
            <a:rect r="r" b="b" t="t" l="l"/>
            <a:pathLst>
              <a:path h="1168048" w="1168048">
                <a:moveTo>
                  <a:pt x="1168048" y="1168048"/>
                </a:moveTo>
                <a:lnTo>
                  <a:pt x="0" y="1168048"/>
                </a:lnTo>
                <a:lnTo>
                  <a:pt x="0" y="0"/>
                </a:lnTo>
                <a:lnTo>
                  <a:pt x="1168048" y="0"/>
                </a:lnTo>
                <a:lnTo>
                  <a:pt x="1168048" y="116804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63022" y="8586852"/>
            <a:ext cx="242893" cy="278786"/>
          </a:xfrm>
          <a:custGeom>
            <a:avLst/>
            <a:gdLst/>
            <a:ahLst/>
            <a:cxnLst/>
            <a:rect r="r" b="b" t="t" l="l"/>
            <a:pathLst>
              <a:path h="278786" w="242893">
                <a:moveTo>
                  <a:pt x="0" y="0"/>
                </a:moveTo>
                <a:lnTo>
                  <a:pt x="242893" y="0"/>
                </a:lnTo>
                <a:lnTo>
                  <a:pt x="242893" y="278787"/>
                </a:lnTo>
                <a:lnTo>
                  <a:pt x="0" y="27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082" y="290056"/>
            <a:ext cx="7820472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Future Work: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32357" y="914035"/>
            <a:ext cx="6933198" cy="1002425"/>
          </a:xfrm>
          <a:custGeom>
            <a:avLst/>
            <a:gdLst/>
            <a:ahLst/>
            <a:cxnLst/>
            <a:rect r="r" b="b" t="t" l="l"/>
            <a:pathLst>
              <a:path h="1002425" w="6933198">
                <a:moveTo>
                  <a:pt x="0" y="0"/>
                </a:moveTo>
                <a:lnTo>
                  <a:pt x="6933198" y="0"/>
                </a:lnTo>
                <a:lnTo>
                  <a:pt x="6933198" y="1002425"/>
                </a:lnTo>
                <a:lnTo>
                  <a:pt x="0" y="1002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09082" y="1680265"/>
            <a:ext cx="17978918" cy="860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2879" indent="-451440" lvl="1">
              <a:lnSpc>
                <a:spcPts val="4223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 deep learning</a:t>
            </a:r>
          </a:p>
          <a:p>
            <a:pPr algn="l">
              <a:lnSpc>
                <a:spcPts val="4223"/>
              </a:lnSpc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 models like U-Net and Mask R-CNN to improve segmentation accuracy.</a:t>
            </a:r>
          </a:p>
          <a:p>
            <a:pPr algn="l">
              <a:lnSpc>
                <a:spcPts val="4223"/>
              </a:lnSpc>
            </a:pPr>
          </a:p>
          <a:p>
            <a:pPr algn="l" marL="902879" indent="-451440" lvl="1">
              <a:lnSpc>
                <a:spcPts val="4223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3D fracture analysis</a:t>
            </a:r>
          </a:p>
          <a:p>
            <a:pPr algn="l">
              <a:lnSpc>
                <a:spcPts val="4223"/>
              </a:lnSpc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Extend the framework to study surface roughness &amp; crack curvature in 3D.</a:t>
            </a:r>
          </a:p>
          <a:p>
            <a:pPr algn="l">
              <a:lnSpc>
                <a:spcPts val="4223"/>
              </a:lnSpc>
            </a:pPr>
          </a:p>
          <a:p>
            <a:pPr algn="l" marL="902879" indent="-451440" lvl="1">
              <a:lnSpc>
                <a:spcPts val="4223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monitoring</a:t>
            </a:r>
          </a:p>
          <a:p>
            <a:pPr algn="l">
              <a:lnSpc>
                <a:spcPts val="4223"/>
              </a:lnSpc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Adapt the pipeline for in-situ defect detection during additive manufacturing.</a:t>
            </a:r>
          </a:p>
          <a:p>
            <a:pPr algn="l">
              <a:lnSpc>
                <a:spcPts val="4223"/>
              </a:lnSpc>
            </a:pPr>
          </a:p>
          <a:p>
            <a:pPr algn="l" marL="902879" indent="-451440" lvl="1">
              <a:lnSpc>
                <a:spcPts val="4223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Benchmark datasets</a:t>
            </a:r>
          </a:p>
          <a:p>
            <a:pPr algn="l">
              <a:lnSpc>
                <a:spcPts val="4223"/>
              </a:lnSpc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Build large, standardized datasets for research &amp; industrial use.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1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15537776" cy="10287000"/>
            <a:chOff x="0" y="0"/>
            <a:chExt cx="7940210" cy="5256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40210" cy="5256926"/>
            </a:xfrm>
            <a:custGeom>
              <a:avLst/>
              <a:gdLst/>
              <a:ahLst/>
              <a:cxnLst/>
              <a:rect r="r" b="b" t="t" l="l"/>
              <a:pathLst>
                <a:path h="5256926" w="7940210">
                  <a:moveTo>
                    <a:pt x="0" y="0"/>
                  </a:moveTo>
                  <a:lnTo>
                    <a:pt x="7940210" y="0"/>
                  </a:lnTo>
                  <a:lnTo>
                    <a:pt x="7940210" y="5256926"/>
                  </a:lnTo>
                  <a:lnTo>
                    <a:pt x="0" y="5256926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15103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7940210" cy="532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85322" y="2287293"/>
            <a:ext cx="9821791" cy="1420067"/>
          </a:xfrm>
          <a:custGeom>
            <a:avLst/>
            <a:gdLst/>
            <a:ahLst/>
            <a:cxnLst/>
            <a:rect r="r" b="b" t="t" l="l"/>
            <a:pathLst>
              <a:path h="1420067" w="9821791">
                <a:moveTo>
                  <a:pt x="0" y="0"/>
                </a:moveTo>
                <a:lnTo>
                  <a:pt x="9821790" y="0"/>
                </a:lnTo>
                <a:lnTo>
                  <a:pt x="9821790" y="1420067"/>
                </a:lnTo>
                <a:lnTo>
                  <a:pt x="0" y="142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1090928" y="5143500"/>
            <a:ext cx="8863332" cy="855701"/>
          </a:xfrm>
          <a:custGeom>
            <a:avLst/>
            <a:gdLst/>
            <a:ahLst/>
            <a:cxnLst/>
            <a:rect r="r" b="b" t="t" l="l"/>
            <a:pathLst>
              <a:path h="855701" w="8863332">
                <a:moveTo>
                  <a:pt x="0" y="0"/>
                </a:moveTo>
                <a:lnTo>
                  <a:pt x="8863333" y="0"/>
                </a:lnTo>
                <a:lnTo>
                  <a:pt x="8863333" y="855701"/>
                </a:lnTo>
                <a:lnTo>
                  <a:pt x="0" y="85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75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75446" y="2851659"/>
            <a:ext cx="8863332" cy="855701"/>
          </a:xfrm>
          <a:custGeom>
            <a:avLst/>
            <a:gdLst/>
            <a:ahLst/>
            <a:cxnLst/>
            <a:rect r="r" b="b" t="t" l="l"/>
            <a:pathLst>
              <a:path h="855701" w="8863332">
                <a:moveTo>
                  <a:pt x="0" y="0"/>
                </a:moveTo>
                <a:lnTo>
                  <a:pt x="8863332" y="0"/>
                </a:lnTo>
                <a:lnTo>
                  <a:pt x="8863332" y="855701"/>
                </a:lnTo>
                <a:lnTo>
                  <a:pt x="0" y="85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759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85322" y="3347027"/>
            <a:ext cx="11507588" cy="179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3"/>
              </a:lnSpc>
            </a:pPr>
            <a:r>
              <a:rPr lang="en-US" sz="1044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090928" y="2700875"/>
            <a:ext cx="8863332" cy="855701"/>
          </a:xfrm>
          <a:custGeom>
            <a:avLst/>
            <a:gdLst/>
            <a:ahLst/>
            <a:cxnLst/>
            <a:rect r="r" b="b" t="t" l="l"/>
            <a:pathLst>
              <a:path h="855701" w="8863332">
                <a:moveTo>
                  <a:pt x="0" y="0"/>
                </a:moveTo>
                <a:lnTo>
                  <a:pt x="8863333" y="0"/>
                </a:lnTo>
                <a:lnTo>
                  <a:pt x="8863333" y="855702"/>
                </a:lnTo>
                <a:lnTo>
                  <a:pt x="0" y="8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75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36696" y="4579134"/>
            <a:ext cx="9821791" cy="1420067"/>
          </a:xfrm>
          <a:custGeom>
            <a:avLst/>
            <a:gdLst/>
            <a:ahLst/>
            <a:cxnLst/>
            <a:rect r="r" b="b" t="t" l="l"/>
            <a:pathLst>
              <a:path h="1420067" w="9821791">
                <a:moveTo>
                  <a:pt x="0" y="0"/>
                </a:moveTo>
                <a:lnTo>
                  <a:pt x="9821791" y="0"/>
                </a:lnTo>
                <a:lnTo>
                  <a:pt x="9821791" y="1420067"/>
                </a:lnTo>
                <a:lnTo>
                  <a:pt x="0" y="142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388703" y="4861317"/>
            <a:ext cx="8863332" cy="855701"/>
          </a:xfrm>
          <a:custGeom>
            <a:avLst/>
            <a:gdLst/>
            <a:ahLst/>
            <a:cxnLst/>
            <a:rect r="r" b="b" t="t" l="l"/>
            <a:pathLst>
              <a:path h="855701" w="8863332">
                <a:moveTo>
                  <a:pt x="0" y="0"/>
                </a:moveTo>
                <a:lnTo>
                  <a:pt x="8863332" y="0"/>
                </a:lnTo>
                <a:lnTo>
                  <a:pt x="8863332" y="855701"/>
                </a:lnTo>
                <a:lnTo>
                  <a:pt x="0" y="85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759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207116">
            <a:off x="6854107" y="4961057"/>
            <a:ext cx="15332333" cy="6612069"/>
          </a:xfrm>
          <a:custGeom>
            <a:avLst/>
            <a:gdLst/>
            <a:ahLst/>
            <a:cxnLst/>
            <a:rect r="r" b="b" t="t" l="l"/>
            <a:pathLst>
              <a:path h="6612069" w="15332333">
                <a:moveTo>
                  <a:pt x="0" y="6612068"/>
                </a:moveTo>
                <a:lnTo>
                  <a:pt x="15332332" y="6612068"/>
                </a:lnTo>
                <a:lnTo>
                  <a:pt x="15332332" y="0"/>
                </a:lnTo>
                <a:lnTo>
                  <a:pt x="0" y="0"/>
                </a:lnTo>
                <a:lnTo>
                  <a:pt x="0" y="66120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-120224"/>
            <a:ext cx="18288000" cy="6134891"/>
            <a:chOff x="0" y="0"/>
            <a:chExt cx="9345646" cy="3135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5647" cy="3135090"/>
            </a:xfrm>
            <a:custGeom>
              <a:avLst/>
              <a:gdLst/>
              <a:ahLst/>
              <a:cxnLst/>
              <a:rect r="r" b="b" t="t" l="l"/>
              <a:pathLst>
                <a:path h="3135090" w="9345647">
                  <a:moveTo>
                    <a:pt x="0" y="0"/>
                  </a:moveTo>
                  <a:lnTo>
                    <a:pt x="9345647" y="0"/>
                  </a:lnTo>
                  <a:lnTo>
                    <a:pt x="9345647" y="3135090"/>
                  </a:lnTo>
                  <a:lnTo>
                    <a:pt x="0" y="3135090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9345646" cy="3201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889788" y="0"/>
            <a:ext cx="1168048" cy="1168048"/>
          </a:xfrm>
          <a:custGeom>
            <a:avLst/>
            <a:gdLst/>
            <a:ahLst/>
            <a:cxnLst/>
            <a:rect r="r" b="b" t="t" l="l"/>
            <a:pathLst>
              <a:path h="1168048" w="1168048">
                <a:moveTo>
                  <a:pt x="1168048" y="1168048"/>
                </a:moveTo>
                <a:lnTo>
                  <a:pt x="0" y="1168048"/>
                </a:lnTo>
                <a:lnTo>
                  <a:pt x="0" y="0"/>
                </a:lnTo>
                <a:lnTo>
                  <a:pt x="1168048" y="0"/>
                </a:lnTo>
                <a:lnTo>
                  <a:pt x="1168048" y="116804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63022" y="8586852"/>
            <a:ext cx="242893" cy="278786"/>
          </a:xfrm>
          <a:custGeom>
            <a:avLst/>
            <a:gdLst/>
            <a:ahLst/>
            <a:cxnLst/>
            <a:rect r="r" b="b" t="t" l="l"/>
            <a:pathLst>
              <a:path h="278786" w="242893">
                <a:moveTo>
                  <a:pt x="0" y="0"/>
                </a:moveTo>
                <a:lnTo>
                  <a:pt x="242893" y="0"/>
                </a:lnTo>
                <a:lnTo>
                  <a:pt x="242893" y="278787"/>
                </a:lnTo>
                <a:lnTo>
                  <a:pt x="0" y="27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082" y="290056"/>
            <a:ext cx="7820472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Motivation: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32357" y="914035"/>
            <a:ext cx="6933198" cy="1002425"/>
          </a:xfrm>
          <a:custGeom>
            <a:avLst/>
            <a:gdLst/>
            <a:ahLst/>
            <a:cxnLst/>
            <a:rect r="r" b="b" t="t" l="l"/>
            <a:pathLst>
              <a:path h="1002425" w="6933198">
                <a:moveTo>
                  <a:pt x="0" y="0"/>
                </a:moveTo>
                <a:lnTo>
                  <a:pt x="6933198" y="0"/>
                </a:lnTo>
                <a:lnTo>
                  <a:pt x="6933198" y="1002425"/>
                </a:lnTo>
                <a:lnTo>
                  <a:pt x="0" y="1002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09082" y="2302824"/>
            <a:ext cx="17402903" cy="246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5" indent="-496567" lvl="1">
              <a:lnSpc>
                <a:spcPts val="4645"/>
              </a:lnSpc>
              <a:buFont typeface="Arial"/>
              <a:buChar char="•"/>
            </a:pPr>
            <a:r>
              <a:rPr lang="en-US" b="true" sz="4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Additive Manufacturing (AM):</a:t>
            </a:r>
          </a:p>
          <a:p>
            <a:pPr algn="l">
              <a:lnSpc>
                <a:spcPts val="3636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modern fabrication technique that builds parts layer by layer directly from digital 3D models, enabling lightweight structures and complex geometries that are difficult or impossible to produce with traditional manufacturing.</a:t>
            </a:r>
          </a:p>
          <a:p>
            <a:pPr algn="l">
              <a:lnSpc>
                <a:spcPts val="3636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-Key in aerospace, biomedical, automotive.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343" y="6194679"/>
            <a:ext cx="17568382" cy="30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35" indent="-496567" lvl="1">
              <a:lnSpc>
                <a:spcPts val="4645"/>
              </a:lnSpc>
              <a:buFont typeface="Arial"/>
              <a:buChar char="•"/>
            </a:pPr>
            <a:r>
              <a:rPr lang="en-US" b="true" sz="4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:</a:t>
            </a:r>
          </a:p>
          <a:p>
            <a:pPr algn="l">
              <a:lnSpc>
                <a:spcPts val="3837"/>
              </a:lnSpc>
            </a:pPr>
            <a:r>
              <a:rPr lang="en-US" sz="3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Process-induced defects: porosity, roughness, residual stress</a:t>
            </a:r>
          </a:p>
          <a:p>
            <a:pPr algn="l">
              <a:lnSpc>
                <a:spcPts val="3837"/>
              </a:lnSpc>
            </a:pPr>
            <a:r>
              <a:rPr lang="en-US" sz="3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Leads to fatigue cracks → initiation → propagation → fracture</a:t>
            </a:r>
          </a:p>
          <a:p>
            <a:pPr algn="l">
              <a:lnSpc>
                <a:spcPts val="3837"/>
              </a:lnSpc>
            </a:pPr>
            <a:r>
              <a:rPr lang="en-US" sz="3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Manual Fractography is time consuming, where experts are required to examine the fracture surfaces.</a:t>
            </a:r>
          </a:p>
          <a:p>
            <a:pPr algn="l">
              <a:lnSpc>
                <a:spcPts val="3837"/>
              </a:lnSpc>
            </a:pPr>
            <a:r>
              <a:rPr lang="en-US" sz="3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98268" y="6663317"/>
            <a:ext cx="5627707" cy="813673"/>
          </a:xfrm>
          <a:custGeom>
            <a:avLst/>
            <a:gdLst/>
            <a:ahLst/>
            <a:cxnLst/>
            <a:rect r="r" b="b" t="t" l="l"/>
            <a:pathLst>
              <a:path h="813673" w="5627707">
                <a:moveTo>
                  <a:pt x="0" y="0"/>
                </a:moveTo>
                <a:lnTo>
                  <a:pt x="5627707" y="0"/>
                </a:lnTo>
                <a:lnTo>
                  <a:pt x="5627707" y="813673"/>
                </a:lnTo>
                <a:lnTo>
                  <a:pt x="0" y="813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94376"/>
            <a:ext cx="8871526" cy="9898249"/>
          </a:xfrm>
          <a:custGeom>
            <a:avLst/>
            <a:gdLst/>
            <a:ahLst/>
            <a:cxnLst/>
            <a:rect r="r" b="b" t="t" l="l"/>
            <a:pathLst>
              <a:path h="9898249" w="8871526">
                <a:moveTo>
                  <a:pt x="0" y="0"/>
                </a:moveTo>
                <a:lnTo>
                  <a:pt x="8871526" y="0"/>
                </a:lnTo>
                <a:lnTo>
                  <a:pt x="8871526" y="9898248"/>
                </a:lnTo>
                <a:lnTo>
                  <a:pt x="0" y="9898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579763" y="4969040"/>
            <a:ext cx="4178478" cy="0"/>
          </a:xfrm>
          <a:prstGeom prst="line">
            <a:avLst/>
          </a:prstGeom>
          <a:ln cap="flat" w="85725">
            <a:solidFill>
              <a:srgbClr val="C1F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3579763" y="4969040"/>
            <a:ext cx="0" cy="3207994"/>
          </a:xfrm>
          <a:prstGeom prst="line">
            <a:avLst/>
          </a:prstGeom>
          <a:ln cap="flat" w="85725">
            <a:solidFill>
              <a:srgbClr val="C1F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580202" y="8134293"/>
            <a:ext cx="4175264" cy="42742"/>
          </a:xfrm>
          <a:prstGeom prst="line">
            <a:avLst/>
          </a:prstGeom>
          <a:ln cap="flat" w="85725">
            <a:solidFill>
              <a:srgbClr val="C1F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758241" y="4969040"/>
            <a:ext cx="0" cy="3207994"/>
          </a:xfrm>
          <a:prstGeom prst="line">
            <a:avLst/>
          </a:prstGeom>
          <a:ln cap="flat" w="85725">
            <a:solidFill>
              <a:srgbClr val="C1F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-890459" y="415718"/>
            <a:ext cx="8395858" cy="195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4"/>
              </a:lnSpc>
              <a:spcBef>
                <a:spcPct val="0"/>
              </a:spcBef>
            </a:pPr>
            <a:r>
              <a:rPr lang="en-US" b="true" sz="54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Fatigue Crack Propagation: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603425" y="2156676"/>
            <a:ext cx="9821791" cy="1335745"/>
          </a:xfrm>
          <a:custGeom>
            <a:avLst/>
            <a:gdLst/>
            <a:ahLst/>
            <a:cxnLst/>
            <a:rect r="r" b="b" t="t" l="l"/>
            <a:pathLst>
              <a:path h="1335745" w="9821791">
                <a:moveTo>
                  <a:pt x="0" y="0"/>
                </a:moveTo>
                <a:lnTo>
                  <a:pt x="9821790" y="0"/>
                </a:lnTo>
                <a:lnTo>
                  <a:pt x="9821790" y="1335746"/>
                </a:lnTo>
                <a:lnTo>
                  <a:pt x="0" y="1335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12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3965813"/>
            <a:ext cx="8506724" cy="292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8697" indent="-359348" lvl="1">
              <a:lnSpc>
                <a:spcPts val="4660"/>
              </a:lnSpc>
              <a:buFont typeface="Arial"/>
              <a:buChar char="•"/>
            </a:pPr>
            <a:r>
              <a:rPr lang="en-US" b="true" sz="33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Cracks initiate at defects or surface irregularities.</a:t>
            </a:r>
          </a:p>
          <a:p>
            <a:pPr algn="ctr" marL="718697" indent="-359348" lvl="1">
              <a:lnSpc>
                <a:spcPts val="4660"/>
              </a:lnSpc>
              <a:buFont typeface="Arial"/>
              <a:buChar char="•"/>
            </a:pPr>
            <a:r>
              <a:rPr lang="en-US" b="true" sz="33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They grow progressively Propagation continues until final fracture occurs.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207116">
            <a:off x="6854107" y="4961057"/>
            <a:ext cx="15332333" cy="6612069"/>
          </a:xfrm>
          <a:custGeom>
            <a:avLst/>
            <a:gdLst/>
            <a:ahLst/>
            <a:cxnLst/>
            <a:rect r="r" b="b" t="t" l="l"/>
            <a:pathLst>
              <a:path h="6612069" w="15332333">
                <a:moveTo>
                  <a:pt x="0" y="6612068"/>
                </a:moveTo>
                <a:lnTo>
                  <a:pt x="15332332" y="6612068"/>
                </a:lnTo>
                <a:lnTo>
                  <a:pt x="15332332" y="0"/>
                </a:lnTo>
                <a:lnTo>
                  <a:pt x="0" y="0"/>
                </a:lnTo>
                <a:lnTo>
                  <a:pt x="0" y="66120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-120224"/>
            <a:ext cx="18288000" cy="6134891"/>
            <a:chOff x="0" y="0"/>
            <a:chExt cx="9345646" cy="3135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5647" cy="3135090"/>
            </a:xfrm>
            <a:custGeom>
              <a:avLst/>
              <a:gdLst/>
              <a:ahLst/>
              <a:cxnLst/>
              <a:rect r="r" b="b" t="t" l="l"/>
              <a:pathLst>
                <a:path h="3135090" w="9345647">
                  <a:moveTo>
                    <a:pt x="0" y="0"/>
                  </a:moveTo>
                  <a:lnTo>
                    <a:pt x="9345647" y="0"/>
                  </a:lnTo>
                  <a:lnTo>
                    <a:pt x="9345647" y="3135090"/>
                  </a:lnTo>
                  <a:lnTo>
                    <a:pt x="0" y="3135090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9345646" cy="3201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63022" y="8586852"/>
            <a:ext cx="242893" cy="278786"/>
          </a:xfrm>
          <a:custGeom>
            <a:avLst/>
            <a:gdLst/>
            <a:ahLst/>
            <a:cxnLst/>
            <a:rect r="r" b="b" t="t" l="l"/>
            <a:pathLst>
              <a:path h="278786" w="242893">
                <a:moveTo>
                  <a:pt x="0" y="0"/>
                </a:moveTo>
                <a:lnTo>
                  <a:pt x="242893" y="0"/>
                </a:lnTo>
                <a:lnTo>
                  <a:pt x="242893" y="278787"/>
                </a:lnTo>
                <a:lnTo>
                  <a:pt x="0" y="278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082" y="290056"/>
            <a:ext cx="7820472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contribution: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32357" y="742367"/>
            <a:ext cx="6933198" cy="1002425"/>
          </a:xfrm>
          <a:custGeom>
            <a:avLst/>
            <a:gdLst/>
            <a:ahLst/>
            <a:cxnLst/>
            <a:rect r="r" b="b" t="t" l="l"/>
            <a:pathLst>
              <a:path h="1002425" w="6933198">
                <a:moveTo>
                  <a:pt x="0" y="0"/>
                </a:moveTo>
                <a:lnTo>
                  <a:pt x="6933198" y="0"/>
                </a:lnTo>
                <a:lnTo>
                  <a:pt x="6933198" y="1002425"/>
                </a:lnTo>
                <a:lnTo>
                  <a:pt x="0" y="100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309082" y="1945035"/>
            <a:ext cx="17259300" cy="749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 fully automated Computer Vision pipeline for analyzing SEM images.</a:t>
            </a:r>
          </a:p>
          <a:p>
            <a:pPr algn="l">
              <a:lnSpc>
                <a:spcPts val="3938"/>
              </a:lnSpc>
            </a:pPr>
          </a:p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Detect, segment, and measure fatigue-induced cracks in titanium &amp; aluminum alloys.</a:t>
            </a:r>
          </a:p>
          <a:p>
            <a:pPr algn="l">
              <a:lnSpc>
                <a:spcPts val="3938"/>
              </a:lnSpc>
            </a:pPr>
          </a:p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Replace manual fractographic inspection with a faster, objective, and reproducible solution.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  <a:r>
              <a:rPr lang="en-US" sz="3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two main outputs:</a:t>
            </a:r>
          </a:p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results → Heatmaps, contours, crack phases</a:t>
            </a:r>
          </a:p>
          <a:p>
            <a:pPr algn="l">
              <a:lnSpc>
                <a:spcPts val="3938"/>
              </a:lnSpc>
            </a:pPr>
          </a:p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Quantitative reports → Areas, statistics and  data.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93150" y="7089505"/>
            <a:ext cx="4494850" cy="2994694"/>
          </a:xfrm>
          <a:custGeom>
            <a:avLst/>
            <a:gdLst/>
            <a:ahLst/>
            <a:cxnLst/>
            <a:rect r="r" b="b" t="t" l="l"/>
            <a:pathLst>
              <a:path h="2994694" w="4494850">
                <a:moveTo>
                  <a:pt x="0" y="0"/>
                </a:moveTo>
                <a:lnTo>
                  <a:pt x="4494850" y="0"/>
                </a:lnTo>
                <a:lnTo>
                  <a:pt x="4494850" y="2994694"/>
                </a:lnTo>
                <a:lnTo>
                  <a:pt x="0" y="2994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-120224"/>
            <a:ext cx="18288000" cy="6134891"/>
            <a:chOff x="0" y="0"/>
            <a:chExt cx="9345646" cy="31350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45647" cy="3135090"/>
            </a:xfrm>
            <a:custGeom>
              <a:avLst/>
              <a:gdLst/>
              <a:ahLst/>
              <a:cxnLst/>
              <a:rect r="r" b="b" t="t" l="l"/>
              <a:pathLst>
                <a:path h="3135090" w="9345647">
                  <a:moveTo>
                    <a:pt x="0" y="0"/>
                  </a:moveTo>
                  <a:lnTo>
                    <a:pt x="9345647" y="0"/>
                  </a:lnTo>
                  <a:lnTo>
                    <a:pt x="9345647" y="3135090"/>
                  </a:lnTo>
                  <a:lnTo>
                    <a:pt x="0" y="3135090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345646" cy="3201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63022" y="8586852"/>
            <a:ext cx="242893" cy="278786"/>
          </a:xfrm>
          <a:custGeom>
            <a:avLst/>
            <a:gdLst/>
            <a:ahLst/>
            <a:cxnLst/>
            <a:rect r="r" b="b" t="t" l="l"/>
            <a:pathLst>
              <a:path h="278786" w="242893">
                <a:moveTo>
                  <a:pt x="0" y="0"/>
                </a:moveTo>
                <a:lnTo>
                  <a:pt x="242893" y="0"/>
                </a:lnTo>
                <a:lnTo>
                  <a:pt x="242893" y="278787"/>
                </a:lnTo>
                <a:lnTo>
                  <a:pt x="0" y="27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082" y="299581"/>
            <a:ext cx="7820472" cy="93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6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32357" y="914035"/>
            <a:ext cx="6933198" cy="1002425"/>
          </a:xfrm>
          <a:custGeom>
            <a:avLst/>
            <a:gdLst/>
            <a:ahLst/>
            <a:cxnLst/>
            <a:rect r="r" b="b" t="t" l="l"/>
            <a:pathLst>
              <a:path h="1002425" w="6933198">
                <a:moveTo>
                  <a:pt x="0" y="0"/>
                </a:moveTo>
                <a:lnTo>
                  <a:pt x="6933198" y="0"/>
                </a:lnTo>
                <a:lnTo>
                  <a:pt x="6933198" y="1002425"/>
                </a:lnTo>
                <a:lnTo>
                  <a:pt x="0" y="100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0" y="1945035"/>
            <a:ext cx="17259300" cy="353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dataset consists of high-resolution SEM images of fra</a:t>
            </a: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cture surfaces.</a:t>
            </a:r>
          </a:p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Contains specimens from additively manufactured titanium and aluminum alloys.</a:t>
            </a:r>
          </a:p>
          <a:p>
            <a:pPr algn="l" marL="842008" indent="-421004" lvl="1">
              <a:lnSpc>
                <a:spcPts val="3938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Divided into: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357429" y="5195968"/>
            <a:ext cx="1342542" cy="13425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4927" y="5533007"/>
            <a:ext cx="867545" cy="63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7429" y="7244310"/>
            <a:ext cx="1342542" cy="13425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94927" y="7581350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9971" y="5506242"/>
            <a:ext cx="17259300" cy="303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SLM Ti-6Al-4V → Produced using </a:t>
            </a:r>
            <a:r>
              <a:rPr lang="en-US" sz="3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Selective Laser Melting.</a:t>
            </a: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EBM Ti-6Al-4V → Prod</a:t>
            </a: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uced using </a:t>
            </a:r>
            <a:r>
              <a:rPr lang="en-US" sz="3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Electron Beam Melting.</a:t>
            </a: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93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962049" y="127508"/>
            <a:ext cx="26666272" cy="9587123"/>
            <a:chOff x="0" y="0"/>
            <a:chExt cx="13627162" cy="4899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27162" cy="4899271"/>
            </a:xfrm>
            <a:custGeom>
              <a:avLst/>
              <a:gdLst/>
              <a:ahLst/>
              <a:cxnLst/>
              <a:rect r="r" b="b" t="t" l="l"/>
              <a:pathLst>
                <a:path h="4899271" w="13627162">
                  <a:moveTo>
                    <a:pt x="0" y="0"/>
                  </a:moveTo>
                  <a:lnTo>
                    <a:pt x="13627162" y="0"/>
                  </a:lnTo>
                  <a:lnTo>
                    <a:pt x="13627162" y="4899271"/>
                  </a:lnTo>
                  <a:lnTo>
                    <a:pt x="0" y="4899271"/>
                  </a:lnTo>
                  <a:close/>
                </a:path>
              </a:pathLst>
            </a:custGeom>
            <a:gradFill rotWithShape="true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627162" cy="4965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63022" y="8586852"/>
            <a:ext cx="242893" cy="278786"/>
          </a:xfrm>
          <a:custGeom>
            <a:avLst/>
            <a:gdLst/>
            <a:ahLst/>
            <a:cxnLst/>
            <a:rect r="r" b="b" t="t" l="l"/>
            <a:pathLst>
              <a:path h="278786" w="242893">
                <a:moveTo>
                  <a:pt x="0" y="0"/>
                </a:moveTo>
                <a:lnTo>
                  <a:pt x="242893" y="0"/>
                </a:lnTo>
                <a:lnTo>
                  <a:pt x="242893" y="278787"/>
                </a:lnTo>
                <a:lnTo>
                  <a:pt x="0" y="27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4370" y="320893"/>
            <a:ext cx="12417949" cy="74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sz="51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Approach &amp; Workflow: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54370" y="691593"/>
            <a:ext cx="9982391" cy="834681"/>
          </a:xfrm>
          <a:custGeom>
            <a:avLst/>
            <a:gdLst/>
            <a:ahLst/>
            <a:cxnLst/>
            <a:rect r="r" b="b" t="t" l="l"/>
            <a:pathLst>
              <a:path h="834681" w="9982391">
                <a:moveTo>
                  <a:pt x="0" y="0"/>
                </a:moveTo>
                <a:lnTo>
                  <a:pt x="9982392" y="0"/>
                </a:lnTo>
                <a:lnTo>
                  <a:pt x="9982392" y="834682"/>
                </a:lnTo>
                <a:lnTo>
                  <a:pt x="0" y="834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457" r="0" b="-36457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34218" y="1724570"/>
            <a:ext cx="1342542" cy="13425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2565" y="6677612"/>
            <a:ext cx="1342542" cy="13425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871" y="3434923"/>
            <a:ext cx="1342542" cy="13425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871" y="4963595"/>
            <a:ext cx="1342542" cy="13425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0911" y="8222973"/>
            <a:ext cx="1342542" cy="13425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132311" y="4069486"/>
            <a:ext cx="5155689" cy="5496029"/>
          </a:xfrm>
          <a:custGeom>
            <a:avLst/>
            <a:gdLst/>
            <a:ahLst/>
            <a:cxnLst/>
            <a:rect r="r" b="b" t="t" l="l"/>
            <a:pathLst>
              <a:path h="5496029" w="5155689">
                <a:moveTo>
                  <a:pt x="0" y="0"/>
                </a:moveTo>
                <a:lnTo>
                  <a:pt x="5155689" y="0"/>
                </a:lnTo>
                <a:lnTo>
                  <a:pt x="5155689" y="5496029"/>
                </a:lnTo>
                <a:lnTo>
                  <a:pt x="0" y="549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71716" y="2061610"/>
            <a:ext cx="867545" cy="63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3369" y="6930344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8413" y="2099063"/>
            <a:ext cx="16509256" cy="99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Preproces</a:t>
            </a: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 &amp; Inner-shape extraction</a:t>
            </a:r>
          </a:p>
          <a:p>
            <a:pPr algn="l">
              <a:lnSpc>
                <a:spcPts val="376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23369" y="3771962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3369" y="5300634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0911" y="8544029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3453" y="3921601"/>
            <a:ext cx="16509256" cy="99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Heatmap ge</a:t>
            </a: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neration</a:t>
            </a:r>
          </a:p>
          <a:p>
            <a:pPr algn="l">
              <a:lnSpc>
                <a:spcPts val="3767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525107" y="5404591"/>
            <a:ext cx="16509256" cy="147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Crack</a:t>
            </a: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zone detection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28413" y="7105087"/>
            <a:ext cx="16509256" cy="52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Multi-phase</a:t>
            </a: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contour extraction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25107" y="8648659"/>
            <a:ext cx="16509256" cy="52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</a:t>
            </a:r>
            <a:r>
              <a:rPr lang="en-US" sz="37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antitative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5054" y="436343"/>
            <a:ext cx="14433630" cy="205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sz="51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 &amp; Inner-Shape Extraction</a:t>
            </a:r>
          </a:p>
          <a:p>
            <a:pPr algn="l">
              <a:lnSpc>
                <a:spcPts val="5186"/>
              </a:lnSpc>
            </a:pPr>
          </a:p>
          <a:p>
            <a:pPr algn="l">
              <a:lnSpc>
                <a:spcPts val="518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544087" y="1028700"/>
            <a:ext cx="9982391" cy="834681"/>
          </a:xfrm>
          <a:custGeom>
            <a:avLst/>
            <a:gdLst/>
            <a:ahLst/>
            <a:cxnLst/>
            <a:rect r="r" b="b" t="t" l="l"/>
            <a:pathLst>
              <a:path h="834681" w="9982391">
                <a:moveTo>
                  <a:pt x="0" y="0"/>
                </a:moveTo>
                <a:lnTo>
                  <a:pt x="9982392" y="0"/>
                </a:lnTo>
                <a:lnTo>
                  <a:pt x="9982392" y="834681"/>
                </a:lnTo>
                <a:lnTo>
                  <a:pt x="0" y="8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57" r="0" b="-364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5546349"/>
            <a:ext cx="4290975" cy="4740651"/>
          </a:xfrm>
          <a:custGeom>
            <a:avLst/>
            <a:gdLst/>
            <a:ahLst/>
            <a:cxnLst/>
            <a:rect r="r" b="b" t="t" l="l"/>
            <a:pathLst>
              <a:path h="4740651" w="4290975">
                <a:moveTo>
                  <a:pt x="0" y="0"/>
                </a:moveTo>
                <a:lnTo>
                  <a:pt x="4290975" y="0"/>
                </a:lnTo>
                <a:lnTo>
                  <a:pt x="4290975" y="4740651"/>
                </a:lnTo>
                <a:lnTo>
                  <a:pt x="0" y="4740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90975" y="5546349"/>
            <a:ext cx="4704293" cy="4681603"/>
          </a:xfrm>
          <a:custGeom>
            <a:avLst/>
            <a:gdLst/>
            <a:ahLst/>
            <a:cxnLst/>
            <a:rect r="r" b="b" t="t" l="l"/>
            <a:pathLst>
              <a:path h="4681603" w="4704293">
                <a:moveTo>
                  <a:pt x="0" y="0"/>
                </a:moveTo>
                <a:lnTo>
                  <a:pt x="4704293" y="0"/>
                </a:lnTo>
                <a:lnTo>
                  <a:pt x="4704293" y="4681603"/>
                </a:lnTo>
                <a:lnTo>
                  <a:pt x="0" y="468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2119" y="5487300"/>
            <a:ext cx="4685740" cy="4740651"/>
          </a:xfrm>
          <a:custGeom>
            <a:avLst/>
            <a:gdLst/>
            <a:ahLst/>
            <a:cxnLst/>
            <a:rect r="r" b="b" t="t" l="l"/>
            <a:pathLst>
              <a:path h="4740651" w="4685740">
                <a:moveTo>
                  <a:pt x="0" y="0"/>
                </a:moveTo>
                <a:lnTo>
                  <a:pt x="4685740" y="0"/>
                </a:lnTo>
                <a:lnTo>
                  <a:pt x="4685740" y="4740652"/>
                </a:lnTo>
                <a:lnTo>
                  <a:pt x="0" y="474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95268" y="5583028"/>
            <a:ext cx="4620696" cy="4549196"/>
          </a:xfrm>
          <a:custGeom>
            <a:avLst/>
            <a:gdLst/>
            <a:ahLst/>
            <a:cxnLst/>
            <a:rect r="r" b="b" t="t" l="l"/>
            <a:pathLst>
              <a:path h="4549196" w="4620696">
                <a:moveTo>
                  <a:pt x="0" y="0"/>
                </a:moveTo>
                <a:lnTo>
                  <a:pt x="4620696" y="0"/>
                </a:lnTo>
                <a:lnTo>
                  <a:pt x="4620696" y="4549196"/>
                </a:lnTo>
                <a:lnTo>
                  <a:pt x="0" y="4549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0114" y="1758606"/>
            <a:ext cx="15053568" cy="263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 SEM images from TIFF → PNG.</a:t>
            </a: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Crop and normalize images into square format.</a:t>
            </a: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CLAHE, Gaussian smoothing, and Canny edge detection.</a:t>
            </a: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binary masks and isolate the specimen.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8654" y="4302427"/>
            <a:ext cx="11930692" cy="56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b="true" sz="313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“</a:t>
            </a:r>
            <a:r>
              <a:rPr lang="en-US" b="true" sz="313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This ensures we focus only on the relevant fracture area”.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844" y="285056"/>
            <a:ext cx="14433630" cy="205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6"/>
              </a:lnSpc>
            </a:pPr>
            <a:r>
              <a:rPr lang="en-US" sz="51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Heatmap Generation:</a:t>
            </a:r>
          </a:p>
          <a:p>
            <a:pPr algn="l">
              <a:lnSpc>
                <a:spcPts val="5186"/>
              </a:lnSpc>
            </a:pPr>
          </a:p>
          <a:p>
            <a:pPr algn="l">
              <a:lnSpc>
                <a:spcPts val="518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399003" y="611359"/>
            <a:ext cx="9982391" cy="834681"/>
          </a:xfrm>
          <a:custGeom>
            <a:avLst/>
            <a:gdLst/>
            <a:ahLst/>
            <a:cxnLst/>
            <a:rect r="r" b="b" t="t" l="l"/>
            <a:pathLst>
              <a:path h="834681" w="9982391">
                <a:moveTo>
                  <a:pt x="0" y="0"/>
                </a:moveTo>
                <a:lnTo>
                  <a:pt x="9982391" y="0"/>
                </a:lnTo>
                <a:lnTo>
                  <a:pt x="9982391" y="834682"/>
                </a:lnTo>
                <a:lnTo>
                  <a:pt x="0" y="83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57" r="0" b="-364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91518" y="4896544"/>
            <a:ext cx="5489744" cy="5395813"/>
          </a:xfrm>
          <a:custGeom>
            <a:avLst/>
            <a:gdLst/>
            <a:ahLst/>
            <a:cxnLst/>
            <a:rect r="r" b="b" t="t" l="l"/>
            <a:pathLst>
              <a:path h="5395813" w="5489744">
                <a:moveTo>
                  <a:pt x="0" y="0"/>
                </a:moveTo>
                <a:lnTo>
                  <a:pt x="5489744" y="0"/>
                </a:lnTo>
                <a:lnTo>
                  <a:pt x="5489744" y="5395813"/>
                </a:lnTo>
                <a:lnTo>
                  <a:pt x="0" y="5395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05704" y="714474"/>
            <a:ext cx="17059186" cy="395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4"/>
              </a:lnSpc>
            </a:pP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 to grayscale → smooth → detect gradients.</a:t>
            </a: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Sobel operator to highlight structural transitions.</a:t>
            </a: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sliding-window averaging + histogram equalization.</a:t>
            </a:r>
          </a:p>
          <a:p>
            <a:pPr algn="l" marL="804136" indent="-402068" lvl="1">
              <a:lnSpc>
                <a:spcPts val="5214"/>
              </a:lnSpc>
              <a:buAutoNum type="arabicPeriod" startAt="1"/>
            </a:pPr>
            <a:r>
              <a:rPr lang="en-US" sz="3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color heatmaps using JET colormap.</a:t>
            </a:r>
          </a:p>
          <a:p>
            <a:pPr algn="l">
              <a:lnSpc>
                <a:spcPts val="52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61365" y="4125173"/>
            <a:ext cx="12965271" cy="54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8"/>
              </a:lnSpc>
              <a:spcBef>
                <a:spcPct val="0"/>
              </a:spcBef>
            </a:pPr>
            <a:r>
              <a:rPr lang="en-US" b="true" sz="3063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this is </a:t>
            </a:r>
            <a:r>
              <a:rPr lang="en-US" b="true" sz="3063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visibility of cracks and microstructural changes.”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0247" y="4896544"/>
            <a:ext cx="5146883" cy="5067241"/>
          </a:xfrm>
          <a:custGeom>
            <a:avLst/>
            <a:gdLst/>
            <a:ahLst/>
            <a:cxnLst/>
            <a:rect r="r" b="b" t="t" l="l"/>
            <a:pathLst>
              <a:path h="5067241" w="5146883">
                <a:moveTo>
                  <a:pt x="0" y="0"/>
                </a:moveTo>
                <a:lnTo>
                  <a:pt x="5146883" y="0"/>
                </a:lnTo>
                <a:lnTo>
                  <a:pt x="5146883" y="5067240"/>
                </a:lnTo>
                <a:lnTo>
                  <a:pt x="0" y="5067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37659" y="6914150"/>
            <a:ext cx="2491458" cy="1451825"/>
            <a:chOff x="0" y="0"/>
            <a:chExt cx="830646" cy="4840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0646" cy="484035"/>
            </a:xfrm>
            <a:custGeom>
              <a:avLst/>
              <a:gdLst/>
              <a:ahLst/>
              <a:cxnLst/>
              <a:rect r="r" b="b" t="t" l="l"/>
              <a:pathLst>
                <a:path h="484035" w="830646">
                  <a:moveTo>
                    <a:pt x="830646" y="242017"/>
                  </a:moveTo>
                  <a:lnTo>
                    <a:pt x="424246" y="0"/>
                  </a:lnTo>
                  <a:lnTo>
                    <a:pt x="424246" y="203200"/>
                  </a:lnTo>
                  <a:lnTo>
                    <a:pt x="0" y="203200"/>
                  </a:lnTo>
                  <a:lnTo>
                    <a:pt x="0" y="280835"/>
                  </a:lnTo>
                  <a:lnTo>
                    <a:pt x="424246" y="280835"/>
                  </a:lnTo>
                  <a:lnTo>
                    <a:pt x="424246" y="484035"/>
                  </a:lnTo>
                  <a:lnTo>
                    <a:pt x="830646" y="242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36525"/>
              <a:ext cx="729046" cy="144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844" y="48784"/>
            <a:ext cx="14433630" cy="199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50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Crack Zone Detection:</a:t>
            </a:r>
          </a:p>
          <a:p>
            <a:pPr algn="l" marL="1087174" indent="-543587" lvl="1">
              <a:lnSpc>
                <a:spcPts val="5085"/>
              </a:lnSpc>
              <a:buFont typeface="Arial"/>
              <a:buChar char="•"/>
            </a:pPr>
          </a:p>
          <a:p>
            <a:pPr algn="l">
              <a:lnSpc>
                <a:spcPts val="508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399003" y="475567"/>
            <a:ext cx="9982391" cy="834681"/>
          </a:xfrm>
          <a:custGeom>
            <a:avLst/>
            <a:gdLst/>
            <a:ahLst/>
            <a:cxnLst/>
            <a:rect r="r" b="b" t="t" l="l"/>
            <a:pathLst>
              <a:path h="834681" w="9982391">
                <a:moveTo>
                  <a:pt x="0" y="0"/>
                </a:moveTo>
                <a:lnTo>
                  <a:pt x="9982391" y="0"/>
                </a:lnTo>
                <a:lnTo>
                  <a:pt x="9982391" y="834681"/>
                </a:lnTo>
                <a:lnTo>
                  <a:pt x="0" y="83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57" r="0" b="-36457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419989" y="6077107"/>
            <a:ext cx="3298272" cy="1136498"/>
            <a:chOff x="0" y="0"/>
            <a:chExt cx="1404735" cy="484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735" cy="484035"/>
            </a:xfrm>
            <a:custGeom>
              <a:avLst/>
              <a:gdLst/>
              <a:ahLst/>
              <a:cxnLst/>
              <a:rect r="r" b="b" t="t" l="l"/>
              <a:pathLst>
                <a:path h="484035" w="1404735">
                  <a:moveTo>
                    <a:pt x="1404735" y="242017"/>
                  </a:moveTo>
                  <a:lnTo>
                    <a:pt x="998335" y="0"/>
                  </a:lnTo>
                  <a:lnTo>
                    <a:pt x="998335" y="203200"/>
                  </a:lnTo>
                  <a:lnTo>
                    <a:pt x="0" y="203200"/>
                  </a:lnTo>
                  <a:lnTo>
                    <a:pt x="0" y="280835"/>
                  </a:lnTo>
                  <a:lnTo>
                    <a:pt x="998335" y="280835"/>
                  </a:lnTo>
                  <a:lnTo>
                    <a:pt x="998335" y="484035"/>
                  </a:lnTo>
                  <a:lnTo>
                    <a:pt x="1404735" y="242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6525"/>
              <a:ext cx="1303135" cy="144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19535" y="3766606"/>
            <a:ext cx="6604674" cy="6681772"/>
          </a:xfrm>
          <a:custGeom>
            <a:avLst/>
            <a:gdLst/>
            <a:ahLst/>
            <a:cxnLst/>
            <a:rect r="r" b="b" t="t" l="l"/>
            <a:pathLst>
              <a:path h="6681772" w="6604674">
                <a:moveTo>
                  <a:pt x="0" y="0"/>
                </a:moveTo>
                <a:lnTo>
                  <a:pt x="6604674" y="0"/>
                </a:lnTo>
                <a:lnTo>
                  <a:pt x="6604674" y="6681772"/>
                </a:lnTo>
                <a:lnTo>
                  <a:pt x="0" y="6681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844" y="3766606"/>
            <a:ext cx="6792617" cy="6520394"/>
          </a:xfrm>
          <a:custGeom>
            <a:avLst/>
            <a:gdLst/>
            <a:ahLst/>
            <a:cxnLst/>
            <a:rect r="r" b="b" t="t" l="l"/>
            <a:pathLst>
              <a:path h="6520394" w="6792617">
                <a:moveTo>
                  <a:pt x="0" y="0"/>
                </a:moveTo>
                <a:lnTo>
                  <a:pt x="6792617" y="0"/>
                </a:lnTo>
                <a:lnTo>
                  <a:pt x="6792617" y="6520394"/>
                </a:lnTo>
                <a:lnTo>
                  <a:pt x="0" y="6520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270" y="1214998"/>
            <a:ext cx="17717460" cy="279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1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3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Automatically locate the primary crack region.</a:t>
            </a:r>
          </a:p>
          <a:p>
            <a:pPr algn="l" marL="674599" indent="-337299" lvl="1">
              <a:lnSpc>
                <a:spcPts val="4374"/>
              </a:lnSpc>
              <a:buAutoNum type="arabicPeriod" startAt="1"/>
            </a:pPr>
            <a:r>
              <a:rPr lang="en-US" sz="3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 heatmaps to HSV color space for robust segmentation.</a:t>
            </a:r>
          </a:p>
          <a:p>
            <a:pPr algn="l" marL="674599" indent="-337299" lvl="1">
              <a:lnSpc>
                <a:spcPts val="4374"/>
              </a:lnSpc>
              <a:buAutoNum type="arabicPeriod" startAt="1"/>
            </a:pPr>
            <a:r>
              <a:rPr lang="en-US" sz="3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color thresholds to detect high-stress regions (red/orange areas).</a:t>
            </a:r>
          </a:p>
          <a:p>
            <a:pPr algn="l" marL="674599" indent="-337299" lvl="1">
              <a:lnSpc>
                <a:spcPts val="4374"/>
              </a:lnSpc>
              <a:buAutoNum type="arabicPeriod" startAt="1"/>
            </a:pPr>
            <a:r>
              <a:rPr lang="en-US" sz="3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centroid-inclusion logic to ensure detected cracks are inside high-stress zones.</a:t>
            </a:r>
          </a:p>
          <a:p>
            <a:pPr algn="l">
              <a:lnSpc>
                <a:spcPts val="451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DAGw5GPTe3c</dc:identifier>
  <dcterms:modified xsi:type="dcterms:W3CDTF">2011-08-01T06:04:30Z</dcterms:modified>
  <cp:revision>1</cp:revision>
  <dc:title>Fractographic Defect Detection_final presentaion</dc:title>
</cp:coreProperties>
</file>